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301" r:id="rId4"/>
    <p:sldId id="302" r:id="rId5"/>
    <p:sldId id="303" r:id="rId6"/>
    <p:sldId id="306" r:id="rId7"/>
    <p:sldId id="307" r:id="rId8"/>
    <p:sldId id="317" r:id="rId9"/>
    <p:sldId id="308" r:id="rId10"/>
    <p:sldId id="309" r:id="rId11"/>
    <p:sldId id="311" r:id="rId12"/>
    <p:sldId id="314" r:id="rId13"/>
    <p:sldId id="320" r:id="rId14"/>
    <p:sldId id="322" r:id="rId15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89150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3" name="PlaceHolder 5"/>
          <p:cNvSpPr>
            <a:spLocks noGrp="1"/>
          </p:cNvSpPr>
          <p:nvPr>
            <p:ph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5603400" y="21337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8617320" y="21337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2589120" y="41065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9" name="PlaceHolder 6"/>
          <p:cNvSpPr>
            <a:spLocks noGrp="1"/>
          </p:cNvSpPr>
          <p:nvPr>
            <p:ph/>
          </p:nvPr>
        </p:nvSpPr>
        <p:spPr>
          <a:xfrm>
            <a:off x="5603400" y="41065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0" name="PlaceHolder 7"/>
          <p:cNvSpPr>
            <a:spLocks noGrp="1"/>
          </p:cNvSpPr>
          <p:nvPr>
            <p:ph/>
          </p:nvPr>
        </p:nvSpPr>
        <p:spPr>
          <a:xfrm>
            <a:off x="8617320" y="41065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subTitle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89150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5603400" y="21337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8617320" y="21337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/>
          </p:nvPr>
        </p:nvSpPr>
        <p:spPr>
          <a:xfrm>
            <a:off x="2589120" y="41065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/>
          </p:nvPr>
        </p:nvSpPr>
        <p:spPr>
          <a:xfrm>
            <a:off x="5603400" y="41065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/>
          </p:nvPr>
        </p:nvSpPr>
        <p:spPr>
          <a:xfrm>
            <a:off x="8617320" y="4106520"/>
            <a:ext cx="287028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subTitle"/>
          </p:nvPr>
        </p:nvSpPr>
        <p:spPr>
          <a:xfrm>
            <a:off x="2593080" y="624240"/>
            <a:ext cx="8911440" cy="593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/>
          </p:nvPr>
        </p:nvSpPr>
        <p:spPr>
          <a:xfrm>
            <a:off x="2589120" y="41065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3777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/>
          </p:nvPr>
        </p:nvSpPr>
        <p:spPr>
          <a:xfrm>
            <a:off x="7157160" y="41065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7157160" y="2133720"/>
            <a:ext cx="43502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/>
          </p:nvPr>
        </p:nvSpPr>
        <p:spPr>
          <a:xfrm>
            <a:off x="2589120" y="4106520"/>
            <a:ext cx="8915040" cy="1801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FE7C4"/>
            </a:gs>
          </a:gsLst>
          <a:path path="circle">
            <a:fillToRect l="25000" t="25000" r="75000" b="75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22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36" name="Freeform 11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cxn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" name="Freeform 12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cxn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" name="Freeform 13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cxn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Freeform 14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cxn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Freeform 15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cxn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" name="Freeform 16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cxn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" name="Freeform 17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" name="Freeform 18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cxn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" name="Freeform 19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cxn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" name="Freeform 20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cxn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" name="Freeform 21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" name="Freeform 22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cxn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3" name="Group 9"/>
          <p:cNvGrpSpPr/>
          <p:nvPr/>
        </p:nvGrpSpPr>
        <p:grpSpPr>
          <a:xfrm>
            <a:off x="27360" y="-720"/>
            <a:ext cx="2356200" cy="6853680"/>
            <a:chOff x="27360" y="-720"/>
            <a:chExt cx="2356200" cy="6853680"/>
          </a:xfrm>
        </p:grpSpPr>
        <p:sp>
          <p:nvSpPr>
            <p:cNvPr id="14" name="Freeform 27"/>
            <p:cNvSpPr/>
            <p:nvPr/>
          </p:nvSpPr>
          <p:spPr>
            <a:xfrm>
              <a:off x="27360" y="-720"/>
              <a:ext cx="493920" cy="4400640"/>
            </a:xfrm>
            <a:custGeom>
              <a:avLst/>
              <a:gdLst/>
              <a:ahLst/>
              <a:cxn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" name="Freeform 28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cxn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" name="Freeform 29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cxn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" name="Freeform 30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cxn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" name="Freeform 31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cxn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" name="Freeform 32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cxn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" name="Freeform 33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" name="Freeform 34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cxn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" name="Freeform 35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cxn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" name="Freeform 36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cxn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" name="Freeform 37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" name="Freeform 38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cxn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6" name="Rectangle 6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60" dist="2556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</a:rPr>
              <a:t>Click to edit Master title style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Click to edit Master text styles</a:t>
            </a:r>
          </a:p>
          <a:p>
            <a:pPr marL="743040" lvl="1" indent="-28584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600" b="0" strike="noStrike" spc="-1">
                <a:solidFill>
                  <a:srgbClr val="404040"/>
                </a:solidFill>
                <a:latin typeface="Century Gothic"/>
              </a:rPr>
              <a:t>Second level</a:t>
            </a:r>
          </a:p>
          <a:p>
            <a:pPr marL="1143000" lvl="2" indent="-22860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400" b="0" strike="noStrike" spc="-1">
                <a:solidFill>
                  <a:srgbClr val="404040"/>
                </a:solidFill>
                <a:latin typeface="Century Gothic"/>
              </a:rPr>
              <a:t>Third level</a:t>
            </a:r>
          </a:p>
          <a:p>
            <a:pPr marL="1600200" lvl="3" indent="-22860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200" b="0" strike="noStrike" spc="-1">
                <a:solidFill>
                  <a:srgbClr val="404040"/>
                </a:solidFill>
                <a:latin typeface="Century Gothic"/>
              </a:rPr>
              <a:t>Fourth level</a:t>
            </a:r>
          </a:p>
          <a:p>
            <a:pPr marL="2057400" lvl="4" indent="-22860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200" b="0" strike="noStrike" spc="-1">
                <a:solidFill>
                  <a:srgbClr val="404040"/>
                </a:solidFill>
                <a:latin typeface="Century Gothic"/>
              </a:rPr>
              <a:t>Fifth level</a:t>
            </a:r>
          </a:p>
        </p:txBody>
      </p:sp>
      <p:sp>
        <p:nvSpPr>
          <p:cNvPr id="29" name="PlaceHolder 3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C4A60874-7E0C-4FC8-A98F-F29ECE7A204A}" type="datetime">
              <a:rPr lang="en-US" sz="900" b="0" strike="noStrike" spc="-1">
                <a:solidFill>
                  <a:srgbClr val="8B8B8B"/>
                </a:solidFill>
                <a:latin typeface="Century Gothic"/>
              </a:rPr>
              <a:t>1/27/2022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31" name="Freeform 11"/>
          <p:cNvSpPr/>
          <p:nvPr/>
        </p:nvSpPr>
        <p:spPr>
          <a:xfrm flipV="1">
            <a:off x="-3960" y="713880"/>
            <a:ext cx="1588320" cy="50688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PlaceHolder 5"/>
          <p:cNvSpPr>
            <a:spLocks noGrp="1"/>
          </p:cNvSpPr>
          <p:nvPr>
            <p:ph type="sldNum"/>
          </p:nvPr>
        </p:nvSpPr>
        <p:spPr>
          <a:xfrm>
            <a:off x="531720" y="787680"/>
            <a:ext cx="7794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B8232A9A-0F9C-4E53-A71C-70E4E803D177}" type="slidenum">
              <a:rPr lang="en-US" sz="2000" b="0" strike="noStrike" spc="-1">
                <a:solidFill>
                  <a:srgbClr val="FEFFFF"/>
                </a:solidFill>
                <a:latin typeface="Century Gothic"/>
              </a:rPr>
              <a:t>‹#›</a:t>
            </a:fld>
            <a:endParaRPr lang="en-GB" sz="2000" b="0" strike="noStrike" spc="-1">
              <a:latin typeface="Times New Roman"/>
            </a:endParaRPr>
          </a:p>
        </p:txBody>
      </p:sp>
      <p:pic>
        <p:nvPicPr>
          <p:cNvPr id="34" name="Picture 9"/>
          <p:cNvPicPr/>
          <p:nvPr/>
        </p:nvPicPr>
        <p:blipFill>
          <a:blip r:embed="rId14"/>
          <a:stretch/>
        </p:blipFill>
        <p:spPr>
          <a:xfrm>
            <a:off x="169560" y="6685200"/>
            <a:ext cx="12022200" cy="21204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FE7C4"/>
            </a:gs>
          </a:gsLst>
          <a:path path="circle">
            <a:fillToRect l="25000" t="25000" r="75000" b="75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22"/>
          <p:cNvGrpSpPr/>
          <p:nvPr/>
        </p:nvGrpSpPr>
        <p:grpSpPr>
          <a:xfrm>
            <a:off x="0" y="228600"/>
            <a:ext cx="2851200" cy="6638400"/>
            <a:chOff x="0" y="228600"/>
            <a:chExt cx="2851200" cy="6638400"/>
          </a:xfrm>
        </p:grpSpPr>
        <p:sp>
          <p:nvSpPr>
            <p:cNvPr id="72" name="Freeform 11"/>
            <p:cNvSpPr/>
            <p:nvPr/>
          </p:nvSpPr>
          <p:spPr>
            <a:xfrm>
              <a:off x="0" y="2575080"/>
              <a:ext cx="100440" cy="625680"/>
            </a:xfrm>
            <a:custGeom>
              <a:avLst/>
              <a:gdLst/>
              <a:ahLst/>
              <a:cxnLst/>
              <a:rect l="l" t="t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" name="Freeform 12"/>
            <p:cNvSpPr/>
            <p:nvPr/>
          </p:nvSpPr>
          <p:spPr>
            <a:xfrm>
              <a:off x="128520" y="3156480"/>
              <a:ext cx="646200" cy="2322000"/>
            </a:xfrm>
            <a:custGeom>
              <a:avLst/>
              <a:gdLst/>
              <a:ahLst/>
              <a:cxnLst/>
              <a:rect l="l" t="t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" name="Freeform 13"/>
            <p:cNvSpPr/>
            <p:nvPr/>
          </p:nvSpPr>
          <p:spPr>
            <a:xfrm>
              <a:off x="807120" y="5447160"/>
              <a:ext cx="609120" cy="1419840"/>
            </a:xfrm>
            <a:custGeom>
              <a:avLst/>
              <a:gdLst/>
              <a:ahLst/>
              <a:cxnLst/>
              <a:rect l="l" t="t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" name="Freeform 14"/>
            <p:cNvSpPr/>
            <p:nvPr/>
          </p:nvSpPr>
          <p:spPr>
            <a:xfrm>
              <a:off x="959760" y="6503760"/>
              <a:ext cx="171000" cy="363240"/>
            </a:xfrm>
            <a:custGeom>
              <a:avLst/>
              <a:gdLst/>
              <a:ahLst/>
              <a:cxnLst/>
              <a:rect l="l" t="t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" name="Freeform 15"/>
            <p:cNvSpPr/>
            <p:nvPr/>
          </p:nvSpPr>
          <p:spPr>
            <a:xfrm>
              <a:off x="100800" y="3201120"/>
              <a:ext cx="821520" cy="3328200"/>
            </a:xfrm>
            <a:custGeom>
              <a:avLst/>
              <a:gdLst/>
              <a:ahLst/>
              <a:cxnLst/>
              <a:rect l="l" t="t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" name="Freeform 16"/>
            <p:cNvSpPr/>
            <p:nvPr/>
          </p:nvSpPr>
          <p:spPr>
            <a:xfrm>
              <a:off x="22320" y="228600"/>
              <a:ext cx="105840" cy="2927520"/>
            </a:xfrm>
            <a:custGeom>
              <a:avLst/>
              <a:gdLst/>
              <a:ahLst/>
              <a:cxnLst/>
              <a:rect l="l" t="t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" name="Freeform 17"/>
            <p:cNvSpPr/>
            <p:nvPr/>
          </p:nvSpPr>
          <p:spPr>
            <a:xfrm>
              <a:off x="78120" y="2944080"/>
              <a:ext cx="77760" cy="49356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" name="Freeform 18"/>
            <p:cNvSpPr/>
            <p:nvPr/>
          </p:nvSpPr>
          <p:spPr>
            <a:xfrm>
              <a:off x="769680" y="5478840"/>
              <a:ext cx="189720" cy="1024560"/>
            </a:xfrm>
            <a:custGeom>
              <a:avLst/>
              <a:gdLst/>
              <a:ahLst/>
              <a:cxnLst/>
              <a:rect l="l" t="t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0" name="Freeform 19"/>
            <p:cNvSpPr/>
            <p:nvPr/>
          </p:nvSpPr>
          <p:spPr>
            <a:xfrm>
              <a:off x="775440" y="1398960"/>
              <a:ext cx="2075760" cy="4047840"/>
            </a:xfrm>
            <a:custGeom>
              <a:avLst/>
              <a:gdLst/>
              <a:ahLst/>
              <a:cxnLst/>
              <a:rect l="l" t="t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1" name="Freeform 20"/>
            <p:cNvSpPr/>
            <p:nvPr/>
          </p:nvSpPr>
          <p:spPr>
            <a:xfrm>
              <a:off x="922680" y="6530040"/>
              <a:ext cx="161640" cy="336960"/>
            </a:xfrm>
            <a:custGeom>
              <a:avLst/>
              <a:gdLst/>
              <a:ahLst/>
              <a:cxnLst/>
              <a:rect l="l" t="t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2" name="Freeform 21"/>
            <p:cNvSpPr/>
            <p:nvPr/>
          </p:nvSpPr>
          <p:spPr>
            <a:xfrm>
              <a:off x="769680" y="5359320"/>
              <a:ext cx="37080" cy="22140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3" name="Freeform 22"/>
            <p:cNvSpPr/>
            <p:nvPr/>
          </p:nvSpPr>
          <p:spPr>
            <a:xfrm>
              <a:off x="849960" y="6244560"/>
              <a:ext cx="238320" cy="622080"/>
            </a:xfrm>
            <a:custGeom>
              <a:avLst/>
              <a:gdLst/>
              <a:ahLst/>
              <a:cxnLst/>
              <a:rect l="l" t="t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4" name="Group 9"/>
          <p:cNvGrpSpPr/>
          <p:nvPr/>
        </p:nvGrpSpPr>
        <p:grpSpPr>
          <a:xfrm>
            <a:off x="27360" y="-720"/>
            <a:ext cx="2356200" cy="6853680"/>
            <a:chOff x="27360" y="-720"/>
            <a:chExt cx="2356200" cy="6853680"/>
          </a:xfrm>
        </p:grpSpPr>
        <p:sp>
          <p:nvSpPr>
            <p:cNvPr id="85" name="Freeform 27"/>
            <p:cNvSpPr/>
            <p:nvPr/>
          </p:nvSpPr>
          <p:spPr>
            <a:xfrm>
              <a:off x="27360" y="-720"/>
              <a:ext cx="493920" cy="4400640"/>
            </a:xfrm>
            <a:custGeom>
              <a:avLst/>
              <a:gdLst/>
              <a:ahLst/>
              <a:cxnLst/>
              <a:rect l="l" t="t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" name="Freeform 28"/>
            <p:cNvSpPr/>
            <p:nvPr/>
          </p:nvSpPr>
          <p:spPr>
            <a:xfrm>
              <a:off x="550440" y="4316400"/>
              <a:ext cx="423000" cy="1580400"/>
            </a:xfrm>
            <a:custGeom>
              <a:avLst/>
              <a:gdLst/>
              <a:ahLst/>
              <a:cxnLst/>
              <a:rect l="l" t="t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" name="Freeform 29"/>
            <p:cNvSpPr/>
            <p:nvPr/>
          </p:nvSpPr>
          <p:spPr>
            <a:xfrm>
              <a:off x="1006200" y="5862600"/>
              <a:ext cx="430560" cy="990360"/>
            </a:xfrm>
            <a:custGeom>
              <a:avLst/>
              <a:gdLst/>
              <a:ahLst/>
              <a:cxnLst/>
              <a:rect l="l" t="t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" name="Freeform 30"/>
            <p:cNvSpPr/>
            <p:nvPr/>
          </p:nvSpPr>
          <p:spPr>
            <a:xfrm>
              <a:off x="521640" y="4364280"/>
              <a:ext cx="551520" cy="2235600"/>
            </a:xfrm>
            <a:custGeom>
              <a:avLst/>
              <a:gdLst/>
              <a:ahLst/>
              <a:cxnLst/>
              <a:rect l="l" t="t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" name="Freeform 31"/>
            <p:cNvSpPr/>
            <p:nvPr/>
          </p:nvSpPr>
          <p:spPr>
            <a:xfrm>
              <a:off x="468000" y="1289160"/>
              <a:ext cx="173880" cy="3026880"/>
            </a:xfrm>
            <a:custGeom>
              <a:avLst/>
              <a:gdLst/>
              <a:ahLst/>
              <a:cxnLst/>
              <a:rect l="l" t="t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" name="Freeform 32"/>
            <p:cNvSpPr/>
            <p:nvPr/>
          </p:nvSpPr>
          <p:spPr>
            <a:xfrm>
              <a:off x="1111680" y="6571440"/>
              <a:ext cx="133920" cy="281160"/>
            </a:xfrm>
            <a:custGeom>
              <a:avLst/>
              <a:gdLst/>
              <a:ahLst/>
              <a:cxnLst/>
              <a:rect l="l" t="t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" name="Freeform 33"/>
            <p:cNvSpPr/>
            <p:nvPr/>
          </p:nvSpPr>
          <p:spPr>
            <a:xfrm>
              <a:off x="502560" y="4107600"/>
              <a:ext cx="82080" cy="511200"/>
            </a:xfrm>
            <a:custGeom>
              <a:avLst/>
              <a:gdLst/>
              <a:ahLst/>
              <a:cxnLst/>
              <a:rect l="l" t="t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" name="Freeform 34"/>
            <p:cNvSpPr/>
            <p:nvPr/>
          </p:nvSpPr>
          <p:spPr>
            <a:xfrm>
              <a:off x="973800" y="3145680"/>
              <a:ext cx="1409760" cy="2716560"/>
            </a:xfrm>
            <a:custGeom>
              <a:avLst/>
              <a:gdLst/>
              <a:ahLst/>
              <a:cxnLst/>
              <a:rect l="l" t="t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" name="Freeform 35"/>
            <p:cNvSpPr/>
            <p:nvPr/>
          </p:nvSpPr>
          <p:spPr>
            <a:xfrm>
              <a:off x="1073520" y="6600240"/>
              <a:ext cx="120240" cy="252720"/>
            </a:xfrm>
            <a:custGeom>
              <a:avLst/>
              <a:gdLst/>
              <a:ahLst/>
              <a:cxnLst/>
              <a:rect l="l" t="t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4" name="Freeform 36"/>
            <p:cNvSpPr/>
            <p:nvPr/>
          </p:nvSpPr>
          <p:spPr>
            <a:xfrm>
              <a:off x="973800" y="5897160"/>
              <a:ext cx="137520" cy="673920"/>
            </a:xfrm>
            <a:custGeom>
              <a:avLst/>
              <a:gdLst/>
              <a:ahLst/>
              <a:cxnLst/>
              <a:rect l="l" t="t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" name="Freeform 37"/>
            <p:cNvSpPr/>
            <p:nvPr/>
          </p:nvSpPr>
          <p:spPr>
            <a:xfrm>
              <a:off x="973800" y="5772600"/>
              <a:ext cx="37800" cy="227520"/>
            </a:xfrm>
            <a:custGeom>
              <a:avLst/>
              <a:gdLst/>
              <a:ahLst/>
              <a:cxnLst/>
              <a:rect l="l" t="t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6" name="Freeform 38"/>
            <p:cNvSpPr/>
            <p:nvPr/>
          </p:nvSpPr>
          <p:spPr>
            <a:xfrm>
              <a:off x="1006200" y="6322680"/>
              <a:ext cx="210240" cy="530280"/>
            </a:xfrm>
            <a:custGeom>
              <a:avLst/>
              <a:gdLst/>
              <a:ahLst/>
              <a:cxnLst/>
              <a:rect l="l" t="t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7" name="Rectangle 6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60" dist="2556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2589120" y="2514600"/>
            <a:ext cx="8915040" cy="2262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5400" b="0" strike="noStrike" spc="-1">
                <a:solidFill>
                  <a:srgbClr val="262626"/>
                </a:solidFill>
                <a:latin typeface="Century Gothic"/>
              </a:rPr>
              <a:t>Click to edit Master title style</a:t>
            </a:r>
            <a:endParaRPr lang="en-US" sz="54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5FC2000-29BF-4132-B058-3B9CD08C7F4D}" type="datetime">
              <a:rPr lang="en-US" sz="900" b="0" strike="noStrike" spc="-1">
                <a:solidFill>
                  <a:srgbClr val="8B8B8B"/>
                </a:solidFill>
                <a:latin typeface="Century Gothic"/>
              </a:rPr>
              <a:t>1/27/2022</a:t>
            </a:fld>
            <a:endParaRPr lang="en-GB" sz="900" b="0" strike="noStrike" spc="-1">
              <a:latin typeface="Times New Roman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GB" sz="2400" b="0" strike="noStrike" spc="-1">
              <a:latin typeface="Times New Roman"/>
            </a:endParaRPr>
          </a:p>
        </p:txBody>
      </p:sp>
      <p:sp>
        <p:nvSpPr>
          <p:cNvPr id="101" name="Freeform 6"/>
          <p:cNvSpPr/>
          <p:nvPr/>
        </p:nvSpPr>
        <p:spPr>
          <a:xfrm>
            <a:off x="0" y="4323960"/>
            <a:ext cx="1744200" cy="778320"/>
          </a:xfrm>
          <a:custGeom>
            <a:avLst/>
            <a:gdLst/>
            <a:ahLst/>
            <a:cxnLst/>
            <a:rect l="l" t="t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PlaceHolder 4"/>
          <p:cNvSpPr>
            <a:spLocks noGrp="1"/>
          </p:cNvSpPr>
          <p:nvPr>
            <p:ph type="sldNum"/>
          </p:nvPr>
        </p:nvSpPr>
        <p:spPr>
          <a:xfrm>
            <a:off x="531720" y="4529520"/>
            <a:ext cx="77940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9C66DDDD-30E9-4C62-B1B4-45462265CB92}" type="slidenum">
              <a:rPr lang="en-US" sz="2000" b="0" strike="noStrike" spc="-1">
                <a:solidFill>
                  <a:srgbClr val="FEFFFF"/>
                </a:solidFill>
                <a:latin typeface="Century Gothic"/>
              </a:rPr>
              <a:t>‹#›</a:t>
            </a:fld>
            <a:endParaRPr lang="en-GB" sz="2000" b="0" strike="noStrike" spc="-1">
              <a:latin typeface="Times New Roman"/>
            </a:endParaRPr>
          </a:p>
        </p:txBody>
      </p:sp>
      <p:sp>
        <p:nvSpPr>
          <p:cNvPr id="10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404040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200" b="0" strike="noStrike" spc="-1">
                <a:solidFill>
                  <a:srgbClr val="404040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200" b="0" strike="noStrike" spc="-1">
                <a:solidFill>
                  <a:srgbClr val="404040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04040"/>
                </a:solid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2687040" y="912600"/>
            <a:ext cx="8915040" cy="2262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5400" b="1" strike="noStrike" spc="-1">
                <a:solidFill>
                  <a:srgbClr val="262626"/>
                </a:solidFill>
                <a:latin typeface="Century Gothic"/>
              </a:rPr>
              <a:t>Artificial Intelligence</a:t>
            </a:r>
            <a:endParaRPr lang="en-US" sz="54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2589120" y="4777200"/>
            <a:ext cx="8915040" cy="1126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1800" b="1" strike="noStrike" spc="-1">
                <a:solidFill>
                  <a:srgbClr val="595959"/>
                </a:solidFill>
                <a:latin typeface="Century Gothic"/>
              </a:rPr>
              <a:t>Dr. Piyush Joshi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pos="0" algn="l"/>
              </a:tabLst>
            </a:pPr>
            <a:endParaRPr lang="en-GB" sz="1800" b="0" strike="noStrike" spc="-1">
              <a:latin typeface="Arial"/>
            </a:endParaRPr>
          </a:p>
        </p:txBody>
      </p:sp>
      <p:pic>
        <p:nvPicPr>
          <p:cNvPr id="142" name="Picture 8"/>
          <p:cNvPicPr/>
          <p:nvPr/>
        </p:nvPicPr>
        <p:blipFill>
          <a:blip r:embed="rId2"/>
          <a:stretch/>
        </p:blipFill>
        <p:spPr>
          <a:xfrm>
            <a:off x="5837760" y="3175200"/>
            <a:ext cx="4464720" cy="2959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Century Gothic"/>
              </a:rPr>
              <a:t>Depth-first search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2719800" y="1547280"/>
            <a:ext cx="8987040" cy="4913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Depth-first search always expands the deepest node.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It uses a LIFO (also known as stack), that means the most recently generated node is chosen for expansion.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268" name="Picture 5"/>
          <p:cNvPicPr/>
          <p:nvPr/>
        </p:nvPicPr>
        <p:blipFill>
          <a:blip r:embed="rId2"/>
          <a:stretch/>
        </p:blipFill>
        <p:spPr>
          <a:xfrm>
            <a:off x="4422240" y="2535840"/>
            <a:ext cx="5140440" cy="4124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</a:rPr>
              <a:t>Depth-first search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2643120" y="1605960"/>
            <a:ext cx="9100800" cy="5076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1" strike="noStrike" spc="-1">
                <a:solidFill>
                  <a:srgbClr val="404040"/>
                </a:solidFill>
                <a:latin typeface="Century Gothic"/>
              </a:rPr>
              <a:t>Complete – Finite search space but incomplete if there is a loop in tree.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1" strike="noStrike" spc="-1">
                <a:solidFill>
                  <a:srgbClr val="404040"/>
                </a:solidFill>
                <a:latin typeface="Century Gothic"/>
              </a:rPr>
              <a:t>Not Optimal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Time complexity</a:t>
            </a: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Space Complexity</a:t>
            </a: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Here, </a:t>
            </a:r>
            <a:r>
              <a:rPr lang="en-US" sz="1800" b="0" i="1" strike="noStrike" spc="-1">
                <a:solidFill>
                  <a:srgbClr val="404040"/>
                </a:solidFill>
                <a:latin typeface="Century Gothic"/>
              </a:rPr>
              <a:t>m</a:t>
            </a: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 is</a:t>
            </a: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 the maximum depth of any node.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1" strike="noStrike" spc="-1">
                <a:solidFill>
                  <a:srgbClr val="404040"/>
                </a:solidFill>
                <a:latin typeface="Times New Roman"/>
                <a:ea typeface="Century Gothic"/>
              </a:rPr>
              <a:t>Depth-first tree search needs to store only a single path from the root </a:t>
            </a:r>
            <a:r>
              <a:rPr lang="en-IN" sz="1800" b="1" strike="noStrike" spc="-1">
                <a:solidFill>
                  <a:srgbClr val="404040"/>
                </a:solidFill>
                <a:latin typeface="Times New Roman"/>
                <a:ea typeface="Century Gothic"/>
              </a:rPr>
              <a:t>to a leaf node.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entury Gothic"/>
              </a:rPr>
              <a:t>Once a node has been expanded, it can be removed from memory as soon as all its descendants have been fully explored.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275" name="Picture 4" descr="A picture containing text&#10;&#10;Description automatically generated"/>
          <p:cNvPicPr/>
          <p:nvPr/>
        </p:nvPicPr>
        <p:blipFill>
          <a:blip r:embed="rId2"/>
          <a:stretch/>
        </p:blipFill>
        <p:spPr>
          <a:xfrm>
            <a:off x="5185800" y="2629080"/>
            <a:ext cx="2009520" cy="914040"/>
          </a:xfrm>
          <a:prstGeom prst="rect">
            <a:avLst/>
          </a:prstGeom>
          <a:ln w="0">
            <a:noFill/>
          </a:ln>
        </p:spPr>
      </p:pic>
      <p:pic>
        <p:nvPicPr>
          <p:cNvPr id="276" name="Picture 5" descr="A picture containing icon&#10;&#10;Description automatically generated"/>
          <p:cNvPicPr/>
          <p:nvPr/>
        </p:nvPicPr>
        <p:blipFill>
          <a:blip r:embed="rId3"/>
          <a:stretch/>
        </p:blipFill>
        <p:spPr>
          <a:xfrm>
            <a:off x="5235480" y="3740040"/>
            <a:ext cx="2018880" cy="9424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 idx="4294967295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Century Gothic"/>
              </a:rPr>
              <a:t>Depth-limited search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idx="4294967295"/>
          </p:nvPr>
        </p:nvSpPr>
        <p:spPr>
          <a:xfrm>
            <a:off x="2719800" y="1538280"/>
            <a:ext cx="9027720" cy="4944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The failure of depth-first search in infinite state spaces can be alleviated by supplying depth-first search with a predetermined depth limit 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Time complexity 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Space complexiy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Depth-first search can be viewed as a special case of depth-limited search with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281" name="Picture 4"/>
          <p:cNvPicPr/>
          <p:nvPr/>
        </p:nvPicPr>
        <p:blipFill>
          <a:blip r:embed="rId2"/>
          <a:stretch/>
        </p:blipFill>
        <p:spPr>
          <a:xfrm>
            <a:off x="5338080" y="2375640"/>
            <a:ext cx="1714320" cy="952200"/>
          </a:xfrm>
          <a:prstGeom prst="rect">
            <a:avLst/>
          </a:prstGeom>
          <a:ln w="0">
            <a:noFill/>
          </a:ln>
        </p:spPr>
      </p:pic>
      <p:pic>
        <p:nvPicPr>
          <p:cNvPr id="282" name="Picture 5" descr="A picture containing text&#10;&#10;Description automatically generated"/>
          <p:cNvPicPr/>
          <p:nvPr/>
        </p:nvPicPr>
        <p:blipFill>
          <a:blip r:embed="rId3"/>
          <a:stretch/>
        </p:blipFill>
        <p:spPr>
          <a:xfrm>
            <a:off x="5335560" y="3467160"/>
            <a:ext cx="1628280" cy="933120"/>
          </a:xfrm>
          <a:prstGeom prst="rect">
            <a:avLst/>
          </a:prstGeom>
          <a:ln w="0">
            <a:noFill/>
          </a:ln>
        </p:spPr>
      </p:pic>
      <p:pic>
        <p:nvPicPr>
          <p:cNvPr id="283" name="Picture 6" descr="A picture containing scissors, tool&#10;&#10;Description automatically generated"/>
          <p:cNvPicPr/>
          <p:nvPr/>
        </p:nvPicPr>
        <p:blipFill>
          <a:blip r:embed="rId4"/>
          <a:stretch/>
        </p:blipFill>
        <p:spPr>
          <a:xfrm>
            <a:off x="3899520" y="5321160"/>
            <a:ext cx="1714320" cy="74268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688963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Iterative deepening depth-first 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768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44" name="PlaceHolder 2"/>
          <p:cNvSpPr>
            <a:spLocks noGrp="1"/>
          </p:cNvSpPr>
          <p:nvPr>
            <p:ph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4400" b="1" strike="noStrike" spc="-1" dirty="0">
                <a:solidFill>
                  <a:srgbClr val="404040"/>
                </a:solidFill>
                <a:latin typeface="Century Gothic"/>
              </a:rPr>
              <a:t>				  </a:t>
            </a:r>
            <a:endParaRPr lang="en-US" sz="4400" b="0" strike="noStrike" spc="-1" dirty="0">
              <a:solidFill>
                <a:srgbClr val="404040"/>
              </a:solidFill>
              <a:latin typeface="Century Gothic"/>
            </a:endParaRPr>
          </a:p>
          <a:p>
            <a:pPr marL="0" indent="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4400" b="1" strike="noStrike" spc="-1" dirty="0" smtClean="0">
                <a:solidFill>
                  <a:srgbClr val="404040"/>
                </a:solidFill>
                <a:latin typeface="Century Gothic"/>
              </a:rPr>
              <a:t>			</a:t>
            </a:r>
            <a:r>
              <a:rPr lang="en-US" sz="4400" b="1" strike="noStrike" spc="-1" dirty="0">
                <a:solidFill>
                  <a:srgbClr val="404040"/>
                </a:solidFill>
                <a:latin typeface="Century Gothic"/>
              </a:rPr>
              <a:t>	Searching</a:t>
            </a:r>
            <a:endParaRPr lang="en-US" sz="4400" b="0" strike="noStrike" spc="-1" dirty="0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</a:rPr>
              <a:t>Searching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/>
          </p:nvPr>
        </p:nvSpPr>
        <p:spPr>
          <a:xfrm>
            <a:off x="2760480" y="1497960"/>
            <a:ext cx="9027720" cy="4904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0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The agent’s task is to find out how to act, now and in the future, so that it reaches a </a:t>
            </a:r>
            <a:r>
              <a:rPr lang="en-US" sz="2000" b="1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goal state</a:t>
            </a:r>
            <a:r>
              <a:rPr lang="en-US" sz="20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.</a:t>
            </a:r>
            <a:endParaRPr lang="en-US" sz="20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0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Before it can do this, it needs to decide what sorts of actions and states it should consider.</a:t>
            </a:r>
            <a:endParaRPr lang="en-US" sz="20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0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The process of looking for a sequence of actions that reaches the goal is called </a:t>
            </a:r>
            <a:r>
              <a:rPr lang="en-US" sz="2000" b="1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search</a:t>
            </a:r>
            <a:r>
              <a:rPr lang="en-US" sz="20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.</a:t>
            </a:r>
            <a:endParaRPr lang="en-US" sz="20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0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A search algorithm takes a problem as input and returns a solution in the form of an action sequence.</a:t>
            </a:r>
            <a:endParaRPr lang="en-US" sz="20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</a:rPr>
              <a:t>Basic concepts of searching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248" name="Picture 4" descr="A picture containing text, whiteboard&#10;&#10;Description automatically generated"/>
          <p:cNvPicPr/>
          <p:nvPr/>
        </p:nvPicPr>
        <p:blipFill>
          <a:blip r:embed="rId2"/>
          <a:stretch/>
        </p:blipFill>
        <p:spPr>
          <a:xfrm>
            <a:off x="2593080" y="1264680"/>
            <a:ext cx="4020480" cy="53575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Century Gothic"/>
              </a:rPr>
              <a:t>UNINFORMED SEARCH STRATEGIES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2729160" y="1556640"/>
            <a:ext cx="8964720" cy="4953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The UNINFORMED term means that the strategies have no additional information about states beyond that provided in the problem definition.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 All they can do is generate successors and distinguish a goal state from a non-goal state.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Strategies that know whether one non-goal state is “</a:t>
            </a:r>
            <a:r>
              <a:rPr lang="en-US" sz="1800" b="1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more promising</a:t>
            </a:r>
            <a:r>
              <a:rPr lang="en-US" sz="1800" b="0" strike="noStrike" spc="-1">
                <a:solidFill>
                  <a:srgbClr val="404040"/>
                </a:solidFill>
                <a:latin typeface="Century Gothic"/>
                <a:ea typeface="Century Gothic"/>
              </a:rPr>
              <a:t>” than another are called informed search or heuristic search strategies.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Century Gothic"/>
              </a:rPr>
              <a:t>Breadth-first search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2679480" y="1578960"/>
            <a:ext cx="9027720" cy="5116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000" b="0" strike="noStrike" spc="-1" dirty="0">
                <a:solidFill>
                  <a:srgbClr val="404040"/>
                </a:solidFill>
                <a:latin typeface="Century Gothic"/>
                <a:ea typeface="Century Gothic"/>
              </a:rPr>
              <a:t>Breadth-first search is a simple strategy in which the root node is expanded first, then all the successors of the root node are expanded next, then their successors, and so on</a:t>
            </a:r>
            <a:r>
              <a:rPr lang="en-US" sz="2000" b="0" strike="noStrike" spc="-1" dirty="0" smtClean="0">
                <a:solidFill>
                  <a:srgbClr val="404040"/>
                </a:solidFill>
                <a:latin typeface="Century Gothic"/>
                <a:ea typeface="Century Gothic"/>
              </a:rPr>
              <a:t>.</a:t>
            </a: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endParaRPr lang="en-US" sz="2000" spc="-1" dirty="0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000" spc="-1" dirty="0">
                <a:solidFill>
                  <a:srgbClr val="404040"/>
                </a:solidFill>
                <a:latin typeface="Century Gothic"/>
              </a:rPr>
              <a:t>This algorithm works in FIFO queue manner.</a:t>
            </a: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spc="-1" dirty="0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000" spc="-1" dirty="0">
                <a:solidFill>
                  <a:srgbClr val="404040"/>
                </a:solidFill>
                <a:latin typeface="Century Gothic"/>
              </a:rPr>
              <a:t>In other words, searching is achieved level by level in the tree.</a:t>
            </a: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endParaRPr lang="en-US" sz="2000" b="0" strike="noStrike" spc="-1" dirty="0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 dirty="0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 dirty="0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 dirty="0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 dirty="0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A picture containing clock, watch&#10;&#10;Description automatically generated"/>
          <p:cNvPicPr/>
          <p:nvPr/>
        </p:nvPicPr>
        <p:blipFill>
          <a:blip r:embed="rId2"/>
          <a:stretch/>
        </p:blipFill>
        <p:spPr>
          <a:xfrm>
            <a:off x="2887089" y="1711516"/>
            <a:ext cx="7905601" cy="1516593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147019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  <a:ea typeface="Century Gothic"/>
              </a:rPr>
              <a:t>Breadth-first search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2679480" y="1578960"/>
            <a:ext cx="9027720" cy="5116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400" b="0" strike="noStrike" spc="-1" dirty="0" smtClean="0">
                <a:solidFill>
                  <a:srgbClr val="404040"/>
                </a:solidFill>
                <a:latin typeface="Century Gothic"/>
                <a:ea typeface="Century Gothic"/>
              </a:rPr>
              <a:t>Completeness</a:t>
            </a: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Century Gothic"/>
              </a:rPr>
              <a:t>: Is the algorithm guaranteed to find a solution when there is one? - - </a:t>
            </a:r>
            <a:r>
              <a:rPr lang="en-US" sz="2400" b="1" strike="noStrike" spc="-1" dirty="0">
                <a:solidFill>
                  <a:srgbClr val="404040"/>
                </a:solidFill>
                <a:latin typeface="Century Gothic"/>
                <a:ea typeface="Century Gothic"/>
              </a:rPr>
              <a:t>YES</a:t>
            </a:r>
            <a:endParaRPr lang="en-US" sz="2400" b="0" strike="noStrike" spc="-1" dirty="0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400" b="0" strike="noStrike" spc="-1" dirty="0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2400" b="0" strike="noStrike" spc="-1" dirty="0">
                <a:solidFill>
                  <a:srgbClr val="404040"/>
                </a:solidFill>
                <a:latin typeface="Century Gothic"/>
                <a:ea typeface="Century Gothic"/>
              </a:rPr>
              <a:t>Optimality: Does the strategy find the optimal solution? --</a:t>
            </a:r>
            <a:r>
              <a:rPr lang="en-US" sz="2400" b="1" strike="noStrike" spc="-1" dirty="0">
                <a:solidFill>
                  <a:srgbClr val="404040"/>
                </a:solidFill>
                <a:latin typeface="Century Gothic"/>
                <a:ea typeface="Century Gothic"/>
              </a:rPr>
              <a:t>YES</a:t>
            </a:r>
            <a:endParaRPr lang="en-US" sz="2400" b="0" strike="noStrike" spc="-1" dirty="0">
              <a:solidFill>
                <a:srgbClr val="404040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600" b="0" strike="noStrike" spc="-1">
                <a:solidFill>
                  <a:srgbClr val="262626"/>
                </a:solidFill>
                <a:latin typeface="Century Gothic"/>
              </a:rPr>
              <a:t>Breadth-first search</a:t>
            </a: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en-US" sz="3600" b="0" strike="noStrike" spc="-1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2670480" y="1637640"/>
            <a:ext cx="9077400" cy="49226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1" strike="noStrike" spc="-1">
                <a:solidFill>
                  <a:srgbClr val="404040"/>
                </a:solidFill>
                <a:latin typeface="Century Gothic"/>
              </a:rPr>
              <a:t>Time complexity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1" strike="noStrike" spc="-1">
                <a:solidFill>
                  <a:srgbClr val="404040"/>
                </a:solidFill>
                <a:latin typeface="Century Gothic"/>
              </a:rPr>
              <a:t>Total no. of nodes generated</a:t>
            </a: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1800" b="0" strike="noStrike" spc="-1">
              <a:solidFill>
                <a:srgbClr val="404040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Here,</a:t>
            </a:r>
            <a:r>
              <a:rPr lang="en-US" sz="1800" b="0" i="1" strike="noStrike" spc="-1">
                <a:solidFill>
                  <a:srgbClr val="404040"/>
                </a:solidFill>
                <a:latin typeface="Century Gothic"/>
              </a:rPr>
              <a:t> b</a:t>
            </a: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 is branching factor and </a:t>
            </a:r>
            <a:r>
              <a:rPr lang="en-US" sz="1800" b="0" i="1" strike="noStrike" spc="-1">
                <a:solidFill>
                  <a:srgbClr val="404040"/>
                </a:solidFill>
                <a:latin typeface="Century Gothic"/>
              </a:rPr>
              <a:t>d</a:t>
            </a: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 is the depth of a tree.</a:t>
            </a: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A53010"/>
              </a:buClr>
              <a:buFont typeface="Wingdings 3" charset="2"/>
              <a:buChar char=""/>
            </a:pPr>
            <a:r>
              <a:rPr lang="en-US" sz="1800" b="1" strike="noStrike" spc="-1">
                <a:solidFill>
                  <a:srgbClr val="404040"/>
                </a:solidFill>
                <a:latin typeface="Century Gothic"/>
              </a:rPr>
              <a:t>Space complexity </a:t>
            </a:r>
            <a:r>
              <a:rPr lang="en-US" sz="1800" b="0" strike="noStrike" spc="-1">
                <a:solidFill>
                  <a:srgbClr val="404040"/>
                </a:solidFill>
                <a:latin typeface="Century Gothic"/>
              </a:rPr>
              <a:t>will be same as time complexity.</a:t>
            </a:r>
          </a:p>
        </p:txBody>
      </p:sp>
      <p:pic>
        <p:nvPicPr>
          <p:cNvPr id="262" name="Picture 4" descr="A picture containing clock&#10;&#10;Description automatically generated"/>
          <p:cNvPicPr/>
          <p:nvPr/>
        </p:nvPicPr>
        <p:blipFill>
          <a:blip r:embed="rId2"/>
          <a:stretch/>
        </p:blipFill>
        <p:spPr>
          <a:xfrm>
            <a:off x="4348440" y="2504520"/>
            <a:ext cx="3900600" cy="508320"/>
          </a:xfrm>
          <a:prstGeom prst="rect">
            <a:avLst/>
          </a:prstGeom>
          <a:ln w="0">
            <a:noFill/>
          </a:ln>
        </p:spPr>
      </p:pic>
      <p:pic>
        <p:nvPicPr>
          <p:cNvPr id="263" name="Picture 5" descr="Table&#10;&#10;Description automatically generated"/>
          <p:cNvPicPr/>
          <p:nvPr/>
        </p:nvPicPr>
        <p:blipFill>
          <a:blip r:embed="rId3"/>
          <a:stretch/>
        </p:blipFill>
        <p:spPr>
          <a:xfrm>
            <a:off x="3200400" y="4098960"/>
            <a:ext cx="6044760" cy="2500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15469</TotalTime>
  <Words>279</Words>
  <Application>Microsoft Office PowerPoint</Application>
  <PresentationFormat>Widescreen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Century Gothic</vt:lpstr>
      <vt:lpstr>DejaVu Sans</vt:lpstr>
      <vt:lpstr>Symbol</vt:lpstr>
      <vt:lpstr>Times New Roman</vt:lpstr>
      <vt:lpstr>Wingdings</vt:lpstr>
      <vt:lpstr>Wingdings 3</vt:lpstr>
      <vt:lpstr>Office Theme</vt:lpstr>
      <vt:lpstr>Office Theme</vt:lpstr>
      <vt:lpstr>Artificial Intelligence</vt:lpstr>
      <vt:lpstr>PowerPoint Presentation</vt:lpstr>
      <vt:lpstr>Searching</vt:lpstr>
      <vt:lpstr>Basic concepts of searching</vt:lpstr>
      <vt:lpstr>UNINFORMED SEARCH STRATEGIES</vt:lpstr>
      <vt:lpstr>Breadth-first search</vt:lpstr>
      <vt:lpstr>PowerPoint Presentation</vt:lpstr>
      <vt:lpstr>Breadth-first search</vt:lpstr>
      <vt:lpstr>Breadth-first search </vt:lpstr>
      <vt:lpstr>Depth-first search</vt:lpstr>
      <vt:lpstr>Depth-first search </vt:lpstr>
      <vt:lpstr>Depth-limited search</vt:lpstr>
      <vt:lpstr>Iterative deepening depth-first search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Dr Piyush Joshi</cp:lastModifiedBy>
  <cp:revision>1622</cp:revision>
  <dcterms:created xsi:type="dcterms:W3CDTF">2021-07-01T03:34:46Z</dcterms:created>
  <dcterms:modified xsi:type="dcterms:W3CDTF">2022-01-27T05:05:04Z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2</vt:i4>
  </property>
  <property fmtid="{D5CDD505-2E9C-101B-9397-08002B2CF9AE}" pid="3" name="PresentationFormat">
    <vt:lpwstr>Widescreen</vt:lpwstr>
  </property>
  <property fmtid="{D5CDD505-2E9C-101B-9397-08002B2CF9AE}" pid="4" name="Slides">
    <vt:i4>134</vt:i4>
  </property>
</Properties>
</file>